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76"/>
  </p:notesMasterIdLst>
  <p:handoutMasterIdLst>
    <p:handoutMasterId r:id="rId77"/>
  </p:handoutMasterIdLst>
  <p:sldIdLst>
    <p:sldId id="256" r:id="rId5"/>
    <p:sldId id="330" r:id="rId6"/>
    <p:sldId id="329" r:id="rId7"/>
    <p:sldId id="262" r:id="rId8"/>
    <p:sldId id="290" r:id="rId9"/>
    <p:sldId id="263" r:id="rId10"/>
    <p:sldId id="264" r:id="rId11"/>
    <p:sldId id="267" r:id="rId12"/>
    <p:sldId id="266" r:id="rId13"/>
    <p:sldId id="265" r:id="rId14"/>
    <p:sldId id="270" r:id="rId15"/>
    <p:sldId id="269" r:id="rId16"/>
    <p:sldId id="291" r:id="rId17"/>
    <p:sldId id="268" r:id="rId18"/>
    <p:sldId id="273" r:id="rId19"/>
    <p:sldId id="272" r:id="rId20"/>
    <p:sldId id="271" r:id="rId21"/>
    <p:sldId id="276" r:id="rId22"/>
    <p:sldId id="275" r:id="rId23"/>
    <p:sldId id="274" r:id="rId24"/>
    <p:sldId id="279" r:id="rId25"/>
    <p:sldId id="278" r:id="rId26"/>
    <p:sldId id="284" r:id="rId27"/>
    <p:sldId id="283" r:id="rId28"/>
    <p:sldId id="282" r:id="rId29"/>
    <p:sldId id="281" r:id="rId30"/>
    <p:sldId id="280" r:id="rId31"/>
    <p:sldId id="289" r:id="rId32"/>
    <p:sldId id="288" r:id="rId33"/>
    <p:sldId id="287" r:id="rId34"/>
    <p:sldId id="286" r:id="rId35"/>
    <p:sldId id="285" r:id="rId36"/>
    <p:sldId id="277" r:id="rId37"/>
    <p:sldId id="295" r:id="rId38"/>
    <p:sldId id="294" r:id="rId39"/>
    <p:sldId id="293" r:id="rId40"/>
    <p:sldId id="292" r:id="rId41"/>
    <p:sldId id="299" r:id="rId42"/>
    <p:sldId id="298" r:id="rId43"/>
    <p:sldId id="297" r:id="rId44"/>
    <p:sldId id="296" r:id="rId45"/>
    <p:sldId id="300" r:id="rId46"/>
    <p:sldId id="302" r:id="rId47"/>
    <p:sldId id="301" r:id="rId48"/>
    <p:sldId id="304" r:id="rId49"/>
    <p:sldId id="303" r:id="rId50"/>
    <p:sldId id="306" r:id="rId51"/>
    <p:sldId id="311" r:id="rId52"/>
    <p:sldId id="310" r:id="rId53"/>
    <p:sldId id="309" r:id="rId54"/>
    <p:sldId id="308" r:id="rId55"/>
    <p:sldId id="307" r:id="rId56"/>
    <p:sldId id="305" r:id="rId57"/>
    <p:sldId id="312" r:id="rId58"/>
    <p:sldId id="314" r:id="rId59"/>
    <p:sldId id="313" r:id="rId60"/>
    <p:sldId id="316" r:id="rId61"/>
    <p:sldId id="321" r:id="rId62"/>
    <p:sldId id="320" r:id="rId63"/>
    <p:sldId id="319" r:id="rId64"/>
    <p:sldId id="318" r:id="rId65"/>
    <p:sldId id="317" r:id="rId66"/>
    <p:sldId id="315" r:id="rId67"/>
    <p:sldId id="323" r:id="rId68"/>
    <p:sldId id="326" r:id="rId69"/>
    <p:sldId id="322" r:id="rId70"/>
    <p:sldId id="325" r:id="rId71"/>
    <p:sldId id="324" r:id="rId72"/>
    <p:sldId id="327" r:id="rId73"/>
    <p:sldId id="328" r:id="rId74"/>
    <p:sldId id="260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10F7D-C1F2-4ABF-B2A3-6B5783A41742}" v="18" dt="2021-09-30T00:16:26.439"/>
    <p1510:client id="{61F1A9D5-86C3-4364-A3B4-767A3A4BF19F}" v="849" dt="2021-09-29T18:02:57.757"/>
    <p1510:client id="{7B20531D-F056-4B82-9A67-46737D440750}" v="3285" dt="2021-10-27T16:01:40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napToGrid="0">
      <p:cViewPr>
        <p:scale>
          <a:sx n="100" d="100"/>
          <a:sy n="100" d="100"/>
        </p:scale>
        <p:origin x="58" y="-10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3/25/2023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3/25/2023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2.03144.pdf" TargetMode="External"/><Relationship Id="rId2" Type="http://schemas.openxmlformats.org/officeDocument/2006/relationships/hyperlink" Target="https://www.youtube.com/watch?v=j0z4FweCy4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Telsa Autopilot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  <a:ea typeface="+mn-lt"/>
                <a:cs typeface="+mn-lt"/>
              </a:rPr>
              <a:t>Breaking down Tesla's AI Day presentations (Part 1I)</a:t>
            </a:r>
            <a:endParaRPr lang="en-US" dirty="0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19D95AE1-C718-4073-B83B-D25173ABFF38}"/>
              </a:ext>
            </a:extLst>
          </p:cNvPr>
          <p:cNvSpPr txBox="1"/>
          <p:nvPr/>
        </p:nvSpPr>
        <p:spPr>
          <a:xfrm>
            <a:off x="10212614" y="5976256"/>
            <a:ext cx="1663699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Gene Olafsen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1E60-F25B-4DEB-ADBA-5398D610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Human/computer </a:t>
            </a:r>
            <a:r>
              <a:rPr lang="en-US"/>
              <a:t>collaboration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9467-83FE-4229-B8AF-14012FC8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329591" cy="3678303"/>
          </a:xfrm>
        </p:spPr>
        <p:txBody>
          <a:bodyPr/>
          <a:lstStyle/>
          <a:p>
            <a:pPr marL="305435" indent="-305435"/>
            <a:r>
              <a:rPr lang="en-US" dirty="0"/>
              <a:t>The labels are produced in </a:t>
            </a:r>
            <a:r>
              <a:rPr lang="en-US"/>
              <a:t>vector</a:t>
            </a:r>
            <a:r>
              <a:rPr lang="en-US" dirty="0"/>
              <a:t> space and being re-projected into the images.</a:t>
            </a:r>
          </a:p>
          <a:p>
            <a:pPr marL="305435" indent="-305435"/>
            <a:r>
              <a:rPr lang="en-US" dirty="0"/>
              <a:t>This system increases labeling throughput by 100X.</a:t>
            </a:r>
          </a:p>
          <a:p>
            <a:pPr marL="305435" indent="-305435"/>
            <a:r>
              <a:rPr lang="en-US" dirty="0"/>
              <a:t>However, this was not good enough because people are good at semantics while computers excel at geometry, reconstruction, triangulation, tracking.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Website&#10;&#10;Description automatically generated">
            <a:extLst>
              <a:ext uri="{FF2B5EF4-FFF2-40B4-BE49-F238E27FC236}">
                <a16:creationId xmlns:a16="http://schemas.microsoft.com/office/drawing/2014/main" id="{D22E2EC1-9FC2-4693-A1DD-CFB41CC3C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558" y="1834953"/>
            <a:ext cx="6185475" cy="511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59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E877-A452-4719-9681-2CAFD274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 labeling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00414-FAC3-4536-83D5-6D24F2E62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/>
              <a:t>The task of training the network requires many more human labeling experts.</a:t>
            </a:r>
          </a:p>
          <a:p>
            <a:pPr marL="305435" indent="-305435"/>
            <a:r>
              <a:rPr lang="en-US"/>
              <a:t>Tesla has invested in a massive auto-labeling pipeline.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498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AAF94-1966-47B1-A4CD-F6D2B637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Life of a clip</a:t>
            </a: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96BACA4-E0C8-4090-8CBC-574B539BD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229" y="1989996"/>
            <a:ext cx="10386041" cy="4658017"/>
          </a:xfrm>
        </p:spPr>
      </p:pic>
    </p:spTree>
    <p:extLst>
      <p:ext uri="{BB962C8B-B14F-4D97-AF65-F5344CB8AC3E}">
        <p14:creationId xmlns:p14="http://schemas.microsoft.com/office/powerpoint/2010/main" val="4093944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AAF94-1966-47B1-A4CD-F6D2B637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Clip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85A2-5250-44EA-9C11-360565BC5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dirty="0"/>
              <a:t>A clip has dense sensor data and may contain up to a minute of video.</a:t>
            </a:r>
          </a:p>
          <a:p>
            <a:pPr marL="305435" indent="-305435"/>
            <a:r>
              <a:rPr lang="en-US" dirty="0"/>
              <a:t>Acquired from either engineering test cars or customer cars.</a:t>
            </a:r>
          </a:p>
          <a:p>
            <a:pPr marL="305435" indent="-305435"/>
            <a:r>
              <a:rPr lang="en-US" dirty="0"/>
              <a:t>Pipeline servers produce segmentation masks, depth, etc.</a:t>
            </a:r>
          </a:p>
          <a:p>
            <a:pPr marL="305435" indent="-305435"/>
            <a:r>
              <a:rPr lang="en-US" dirty="0"/>
              <a:t>Then on to other processing which creates the labels and produces the data to train the networks.</a:t>
            </a:r>
          </a:p>
        </p:txBody>
      </p:sp>
    </p:spTree>
    <p:extLst>
      <p:ext uri="{BB962C8B-B14F-4D97-AF65-F5344CB8AC3E}">
        <p14:creationId xmlns:p14="http://schemas.microsoft.com/office/powerpoint/2010/main" val="3453104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1E60-F25B-4DEB-ADBA-5398D610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9467-83FE-4229-B8AF-14012FC8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206930" cy="3678303"/>
          </a:xfrm>
        </p:spPr>
        <p:txBody>
          <a:bodyPr>
            <a:normAutofit fontScale="92500"/>
          </a:bodyPr>
          <a:lstStyle/>
          <a:p>
            <a:pPr marL="305435" indent="-305435"/>
            <a:r>
              <a:rPr lang="en-US" dirty="0"/>
              <a:t>The first task is to label the road surface, which can typically be represented by splines or meshes. </a:t>
            </a:r>
          </a:p>
          <a:p>
            <a:pPr marL="305435" indent="-305435"/>
            <a:r>
              <a:rPr lang="en-US" dirty="0"/>
              <a:t>Tesla uses a technique that queries XY points on the ground and asks for the height as well as various semantics: curbs, lane boundaries, etc. </a:t>
            </a:r>
          </a:p>
          <a:p>
            <a:pPr marL="305435" indent="-305435"/>
            <a:r>
              <a:rPr lang="en-US" dirty="0"/>
              <a:t>Given an XY, you get a Z and this 3D point can be projected into all the camera views.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E4BF8B9-A868-4A25-B351-466998901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757" y="1939123"/>
            <a:ext cx="7826296" cy="396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07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E877-A452-4719-9681-2CAFD274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00414-FAC3-4536-83D5-6D24F2E62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6241" y="2226959"/>
            <a:ext cx="3510257" cy="3678303"/>
          </a:xfrm>
        </p:spPr>
        <p:txBody>
          <a:bodyPr/>
          <a:lstStyle/>
          <a:p>
            <a:pPr marL="305435" indent="-305435"/>
            <a:r>
              <a:rPr lang="en-US" dirty="0">
                <a:ea typeface="+mn-lt"/>
                <a:cs typeface="+mn-lt"/>
              </a:rPr>
              <a:t>The system makes millions of these queries and calculates lots of points. And all the points are re-projected into all the camera views.</a:t>
            </a:r>
            <a:endParaRPr lang="en-US" dirty="0"/>
          </a:p>
        </p:txBody>
      </p:sp>
      <p:pic>
        <p:nvPicPr>
          <p:cNvPr id="4" name="Picture 4" descr="A picture containing text, grass, laser, outdoor&#10;&#10;Description automatically generated">
            <a:extLst>
              <a:ext uri="{FF2B5EF4-FFF2-40B4-BE49-F238E27FC236}">
                <a16:creationId xmlns:a16="http://schemas.microsoft.com/office/drawing/2014/main" id="{A073A0F3-08BD-4F75-B8B6-1E5E3780F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88" y="1972545"/>
            <a:ext cx="7166517" cy="465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19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AAF94-1966-47B1-A4CD-F6D2B637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the road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85A2-5250-44EA-9C11-360565BC5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2167" y="1966764"/>
            <a:ext cx="2257324" cy="3678303"/>
          </a:xfrm>
        </p:spPr>
        <p:txBody>
          <a:bodyPr/>
          <a:lstStyle/>
          <a:p>
            <a:pPr marL="305435" indent="-305435"/>
            <a:r>
              <a:rPr lang="en-US" dirty="0"/>
              <a:t>The points are consistent across space and time.</a:t>
            </a:r>
          </a:p>
        </p:txBody>
      </p:sp>
      <p:pic>
        <p:nvPicPr>
          <p:cNvPr id="5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59528A4C-6F2C-4F93-AF35-332A75E0F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73" y="1905872"/>
            <a:ext cx="8922834" cy="38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67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1E60-F25B-4DEB-ADBA-5398D610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 the road from a single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9467-83FE-4229-B8AF-14012FC8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3905" y="2180496"/>
            <a:ext cx="2556902" cy="3678303"/>
          </a:xfrm>
        </p:spPr>
        <p:txBody>
          <a:bodyPr/>
          <a:lstStyle/>
          <a:p>
            <a:pPr marL="305435" indent="-305435"/>
            <a:r>
              <a:rPr lang="en-US" dirty="0"/>
              <a:t>Using this </a:t>
            </a:r>
            <a:r>
              <a:rPr lang="en-US"/>
              <a:t>technique</a:t>
            </a:r>
            <a:r>
              <a:rPr lang="en-US" dirty="0"/>
              <a:t> a car can map out the path around the car.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C3233AA-658B-4D8C-AF90-0E164BB5D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9" y="2038547"/>
            <a:ext cx="8421915" cy="353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91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E877-A452-4719-9681-2CAFD274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different trips in the same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00414-FAC3-4536-83D5-6D24F2E62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2210859" cy="2507425"/>
          </a:xfrm>
        </p:spPr>
        <p:txBody>
          <a:bodyPr/>
          <a:lstStyle/>
          <a:p>
            <a:pPr marL="305435" indent="-305435"/>
            <a:r>
              <a:rPr lang="en-US"/>
              <a:t>A location can be collected by the same car or different vehicles.</a:t>
            </a:r>
            <a:endParaRPr lang="en-US" dirty="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E3B2204-25E0-4F28-93A9-D21677592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05" y="2079855"/>
            <a:ext cx="8868484" cy="412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35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AAF94-1966-47B1-A4CD-F6D2B637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Combined Trips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85A2-5250-44EA-9C11-360565BC5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834" y="2180496"/>
            <a:ext cx="3835973" cy="3678303"/>
          </a:xfrm>
        </p:spPr>
        <p:txBody>
          <a:bodyPr/>
          <a:lstStyle/>
          <a:p>
            <a:pPr marL="305435" indent="-305435"/>
            <a:r>
              <a:rPr lang="en-US"/>
              <a:t>Here 16 trips are composited together for the same intersection.</a:t>
            </a:r>
          </a:p>
          <a:p>
            <a:pPr marL="305435" indent="-305435"/>
            <a:r>
              <a:rPr lang="en-US"/>
              <a:t>This labels both where the car drove, but other parts of the road as well. A good way to check that the labels of the points from other vehicles are in agreement. </a:t>
            </a:r>
            <a:endParaRPr lang="en-US" dirty="0"/>
          </a:p>
          <a:p>
            <a:pPr marL="305435" indent="-305435"/>
            <a:r>
              <a:rPr lang="en-US"/>
              <a:t>Human labelers can then clean up any noise.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F183FD0-CCAB-4E03-AE36-010CD49DB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8" y="2548297"/>
            <a:ext cx="7070271" cy="294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4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10683-8D8C-4619-902D-AFF4B4BA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9E2CB-79D9-4731-AF7E-12A2D6ED7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046759" cy="3678303"/>
          </a:xfrm>
        </p:spPr>
        <p:txBody>
          <a:bodyPr>
            <a:normAutofit lnSpcReduction="10000"/>
          </a:bodyPr>
          <a:lstStyle/>
          <a:p>
            <a:pPr marL="305435" indent="-305435"/>
            <a:r>
              <a:rPr lang="en-US"/>
              <a:t>Part I</a:t>
            </a:r>
            <a:endParaRPr lang="en-US" dirty="0"/>
          </a:p>
          <a:p>
            <a:pPr marL="629920" lvl="1" indent="-305435"/>
            <a:r>
              <a:rPr lang="en-US"/>
              <a:t>Tesla Vision</a:t>
            </a:r>
          </a:p>
          <a:p>
            <a:pPr marL="629920" lvl="1" indent="-305435"/>
            <a:r>
              <a:rPr lang="en-US"/>
              <a:t>Planning and Control</a:t>
            </a:r>
          </a:p>
          <a:p>
            <a:pPr marL="305435" indent="-305435"/>
            <a:r>
              <a:rPr lang="en-US"/>
              <a:t>Part II</a:t>
            </a:r>
            <a:endParaRPr lang="en-US" dirty="0"/>
          </a:p>
          <a:p>
            <a:pPr marL="629920" lvl="1" indent="-305435"/>
            <a:r>
              <a:rPr lang="en-US"/>
              <a:t>Manual Labeling</a:t>
            </a:r>
            <a:endParaRPr lang="en-US" dirty="0"/>
          </a:p>
          <a:p>
            <a:pPr marL="629920" lvl="1" indent="-305435"/>
            <a:r>
              <a:rPr lang="en-US"/>
              <a:t>Auto Labeling</a:t>
            </a:r>
            <a:endParaRPr lang="en-US" dirty="0"/>
          </a:p>
          <a:p>
            <a:pPr marL="629920" lvl="1" indent="-305435"/>
            <a:r>
              <a:rPr lang="en-US"/>
              <a:t>Simulation</a:t>
            </a:r>
            <a:endParaRPr lang="en-US" dirty="0"/>
          </a:p>
          <a:p>
            <a:pPr marL="305435" indent="-305435"/>
            <a:r>
              <a:rPr lang="en-US"/>
              <a:t>Part II</a:t>
            </a:r>
            <a:endParaRPr lang="en-US" dirty="0"/>
          </a:p>
          <a:p>
            <a:pPr marL="629920" lvl="1" indent="-305435"/>
            <a:r>
              <a:rPr lang="en-US"/>
              <a:t>HW Integration</a:t>
            </a:r>
            <a:endParaRPr lang="en-US" dirty="0"/>
          </a:p>
          <a:p>
            <a:pPr marL="629920" lvl="1" indent="-305435"/>
            <a:r>
              <a:rPr lang="en-US"/>
              <a:t>Dojo</a:t>
            </a:r>
            <a:endParaRPr lang="en-US" dirty="0"/>
          </a:p>
          <a:p>
            <a:pPr marL="305435" indent="-305435"/>
            <a:endParaRPr lang="en-US" dirty="0"/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3E69D8B8-2D68-40B8-84B1-1D62B2C00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819" y="2715784"/>
            <a:ext cx="7841342" cy="259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97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1E60-F25B-4DEB-ADBA-5398D610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Wall, barriers,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9467-83FE-4229-B8AF-14012FC8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2584115" cy="3678303"/>
          </a:xfrm>
        </p:spPr>
        <p:txBody>
          <a:bodyPr/>
          <a:lstStyle/>
          <a:p>
            <a:pPr marL="305435" indent="-305435"/>
            <a:r>
              <a:rPr lang="en-US"/>
              <a:t>A reconstructed 3D point cloud of walls and other obstacles.</a:t>
            </a:r>
          </a:p>
          <a:p>
            <a:pPr marL="305435" indent="-305435"/>
            <a:r>
              <a:rPr lang="en-US"/>
              <a:t>Notice the high density of the point cloud.</a:t>
            </a:r>
            <a:endParaRPr lang="en-US" dirty="0"/>
          </a:p>
        </p:txBody>
      </p:sp>
      <p:pic>
        <p:nvPicPr>
          <p:cNvPr id="4" name="Picture 4" descr="A picture containing indoor, bathroom&#10;&#10;Description automatically generated">
            <a:extLst>
              <a:ext uri="{FF2B5EF4-FFF2-40B4-BE49-F238E27FC236}">
                <a16:creationId xmlns:a16="http://schemas.microsoft.com/office/drawing/2014/main" id="{8E02D113-623B-465F-B462-BB0310181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544" y="1950571"/>
            <a:ext cx="8412842" cy="400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15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E877-A452-4719-9681-2CAFD274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Occuled 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00414-FAC3-4536-83D5-6D24F2E62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942687" cy="3678303"/>
          </a:xfrm>
        </p:spPr>
        <p:txBody>
          <a:bodyPr/>
          <a:lstStyle/>
          <a:p>
            <a:pPr marL="305435" indent="-305435"/>
            <a:r>
              <a:rPr lang="en-US"/>
              <a:t>The advantage of working with the data offline, is the benefit of hindsight.</a:t>
            </a:r>
          </a:p>
          <a:p>
            <a:pPr marL="305435" indent="-305435"/>
            <a:r>
              <a:rPr lang="en-US"/>
              <a:t>The velocity of any actor can be tested by predicing the velocity, acceleration, direction, etc. and then comparing the guess to the actual values.</a:t>
            </a:r>
          </a:p>
          <a:p>
            <a:pPr marL="305435" indent="-305435"/>
            <a:r>
              <a:rPr lang="en-US"/>
              <a:t>The system can even predict actors that are occluded.</a:t>
            </a:r>
            <a:endParaRPr lang="en-US" dirty="0"/>
          </a:p>
          <a:p>
            <a:pPr marL="305435" indent="-305435"/>
            <a:r>
              <a:rPr lang="en-US"/>
              <a:t>The planner needs to know these possible behaviours, even if they are occluded.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3E82023-D6E4-4E9C-BF8D-EADC6C551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07" y="1971170"/>
            <a:ext cx="5546271" cy="2690585"/>
          </a:xfrm>
          <a:prstGeom prst="rect">
            <a:avLst/>
          </a:prstGeom>
        </p:spPr>
      </p:pic>
      <p:pic>
        <p:nvPicPr>
          <p:cNvPr id="5" name="Picture 5" descr="A picture containing blue&#10;&#10;Description automatically generated">
            <a:extLst>
              <a:ext uri="{FF2B5EF4-FFF2-40B4-BE49-F238E27FC236}">
                <a16:creationId xmlns:a16="http://schemas.microsoft.com/office/drawing/2014/main" id="{C0777A88-0202-494A-A656-E8291454E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137" y="4366301"/>
            <a:ext cx="3042103" cy="216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89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AAF94-1966-47B1-A4CD-F6D2B637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85A2-5250-44EA-9C11-360565BC5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089973" cy="3678303"/>
          </a:xfrm>
        </p:spPr>
        <p:txBody>
          <a:bodyPr/>
          <a:lstStyle/>
          <a:p>
            <a:pPr marL="305435" indent="-305435"/>
            <a:r>
              <a:rPr lang="en-US"/>
              <a:t>Putting it all together.</a:t>
            </a:r>
          </a:p>
          <a:p>
            <a:pPr marL="305435" indent="-305435"/>
            <a:r>
              <a:rPr lang="en-US"/>
              <a:t>Tesla trains on a million+ clips.</a:t>
            </a:r>
            <a:endParaRPr lang="en-US" dirty="0"/>
          </a:p>
        </p:txBody>
      </p:sp>
      <p:pic>
        <p:nvPicPr>
          <p:cNvPr id="4" name="Picture 4" descr="A picture containing text, indoor, items, several&#10;&#10;Description automatically generated">
            <a:extLst>
              <a:ext uri="{FF2B5EF4-FFF2-40B4-BE49-F238E27FC236}">
                <a16:creationId xmlns:a16="http://schemas.microsoft.com/office/drawing/2014/main" id="{69C95A98-90E0-4F32-A3E0-F2613C9A8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065" y="2615048"/>
            <a:ext cx="7052128" cy="361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50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E877-A452-4719-9681-2CAFD274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 radar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00414-FAC3-4536-83D5-6D24F2E62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/>
              <a:t>Truck dumps snow from roof on a moving car.</a:t>
            </a:r>
            <a:endParaRPr lang="en-US" dirty="0"/>
          </a:p>
          <a:p>
            <a:pPr marL="305435" indent="-305435"/>
            <a:r>
              <a:rPr lang="en-US"/>
              <a:t>The car does not 'remember' the car in front of it in poor visibility.</a:t>
            </a:r>
            <a:endParaRPr lang="en-US" dirty="0"/>
          </a:p>
          <a:p>
            <a:pPr marL="305435" indent="-305435"/>
            <a:r>
              <a:rPr lang="en-US"/>
              <a:t>Tesla removed RADAR within three months</a:t>
            </a:r>
          </a:p>
        </p:txBody>
      </p:sp>
      <p:pic>
        <p:nvPicPr>
          <p:cNvPr id="4" name="Picture 4" descr="Diagram, website&#10;&#10;Description automatically generated">
            <a:extLst>
              <a:ext uri="{FF2B5EF4-FFF2-40B4-BE49-F238E27FC236}">
                <a16:creationId xmlns:a16="http://schemas.microsoft.com/office/drawing/2014/main" id="{DF777D66-7B2E-4F7A-8CBB-77A51B2AE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494" y="2025841"/>
            <a:ext cx="2743200" cy="2001187"/>
          </a:xfrm>
          <a:prstGeom prst="rect">
            <a:avLst/>
          </a:prstGeom>
        </p:spPr>
      </p:pic>
      <p:pic>
        <p:nvPicPr>
          <p:cNvPr id="5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D49FF330-06B2-4107-9F9D-DD4617BA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098" y="3829700"/>
            <a:ext cx="2743200" cy="20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70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AAF94-1966-47B1-A4CD-F6D2B637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85A2-5250-44EA-9C11-360565BC5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121" y="1717853"/>
            <a:ext cx="11029615" cy="1201804"/>
          </a:xfrm>
        </p:spPr>
        <p:txBody>
          <a:bodyPr/>
          <a:lstStyle/>
          <a:p>
            <a:pPr marL="305435" indent="-305435"/>
            <a:r>
              <a:rPr lang="en-US"/>
              <a:t>They had their fleet of vehicles find similar conditions. </a:t>
            </a:r>
          </a:p>
          <a:p>
            <a:pPr marL="305435" indent="-305435"/>
            <a:r>
              <a:rPr lang="en-US"/>
              <a:t>10K similar clips were collected and labelled in a week.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973D8E4-8C14-4A8C-B997-75373E337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4" y="3736079"/>
            <a:ext cx="6072414" cy="2615269"/>
          </a:xfrm>
          <a:prstGeom prst="rect">
            <a:avLst/>
          </a:prstGeom>
        </p:spPr>
      </p:pic>
      <p:pic>
        <p:nvPicPr>
          <p:cNvPr id="5" name="Picture 5" descr="A picture containing text, different, way, road&#10;&#10;Description automatically generated">
            <a:extLst>
              <a:ext uri="{FF2B5EF4-FFF2-40B4-BE49-F238E27FC236}">
                <a16:creationId xmlns:a16="http://schemas.microsoft.com/office/drawing/2014/main" id="{E0BB3544-B14C-490E-8F33-4CBBC0702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852" y="2738203"/>
            <a:ext cx="5745842" cy="28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13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1E60-F25B-4DEB-ADBA-5398D610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vehicle persistence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9467-83FE-4229-B8AF-14012FC8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5745566"/>
            <a:ext cx="11029615" cy="793590"/>
          </a:xfrm>
        </p:spPr>
        <p:txBody>
          <a:bodyPr/>
          <a:lstStyle/>
          <a:p>
            <a:pPr marL="305435" indent="-305435"/>
            <a:r>
              <a:rPr lang="en-US"/>
              <a:t>The system now remembers when conditions deteriorate.</a:t>
            </a:r>
          </a:p>
        </p:txBody>
      </p:sp>
      <p:pic>
        <p:nvPicPr>
          <p:cNvPr id="4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EFEE417-A1B3-4348-A1C0-30CB10237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86" y="2165431"/>
            <a:ext cx="8775699" cy="345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41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E877-A452-4719-9681-2CAFD274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00414-FAC3-4536-83D5-6D24F2E62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620" y="2180496"/>
            <a:ext cx="2847187" cy="3678303"/>
          </a:xfrm>
        </p:spPr>
        <p:txBody>
          <a:bodyPr/>
          <a:lstStyle/>
          <a:p>
            <a:pPr marL="305435" indent="-305435"/>
            <a:r>
              <a:rPr lang="en-US"/>
              <a:t>Point cloud data can be used to create a simulation from any camera angle.</a:t>
            </a:r>
          </a:p>
          <a:p>
            <a:pPr marL="305435" indent="-305435"/>
            <a:r>
              <a:rPr lang="en-US"/>
              <a:t>Autopilot is controlling the car with the icon over the roof.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58D0B58-DAA6-49BB-BF94-F7E79CB48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2243588"/>
            <a:ext cx="8095342" cy="417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83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AAF94-1966-47B1-A4CD-F6D2B637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Perfect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85A2-5250-44EA-9C11-360565BC5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/>
              <a:t>The simulation space has perfect labels.</a:t>
            </a:r>
          </a:p>
          <a:p>
            <a:pPr marL="629920" lvl="1" indent="-305435"/>
            <a:r>
              <a:rPr lang="en-US"/>
              <a:t>Kinematics</a:t>
            </a:r>
          </a:p>
          <a:p>
            <a:pPr marL="629920" lvl="1" indent="-305435"/>
            <a:r>
              <a:rPr lang="en-US"/>
              <a:t>Depth</a:t>
            </a:r>
            <a:endParaRPr lang="en-US" dirty="0"/>
          </a:p>
          <a:p>
            <a:pPr marL="629920" lvl="1" indent="-305435"/>
            <a:r>
              <a:rPr lang="en-US"/>
              <a:t>Surface Normals</a:t>
            </a:r>
          </a:p>
          <a:p>
            <a:pPr marL="629920" lvl="1" indent="-305435"/>
            <a:r>
              <a:rPr lang="en-US"/>
              <a:t>Segmentation</a:t>
            </a:r>
            <a:endParaRPr lang="en-US" dirty="0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3700AD7-960A-4033-B493-EDC5FD91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114" y="2388453"/>
            <a:ext cx="6834414" cy="352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9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E877-A452-4719-9681-2CAFD274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00414-FAC3-4536-83D5-6D24F2E62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5183138"/>
            <a:ext cx="11029615" cy="1337875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Scenes that are rare or situations that need to be considered.</a:t>
            </a:r>
          </a:p>
          <a:p>
            <a:pPr marL="305435" indent="-305435"/>
            <a:r>
              <a:rPr lang="en-US"/>
              <a:t>Scenes that could take 'forever' to label.</a:t>
            </a:r>
          </a:p>
          <a:p>
            <a:pPr marL="305435" indent="-305435"/>
            <a:r>
              <a:rPr lang="en-US"/>
              <a:t>Vary situations with small adjustments.</a:t>
            </a:r>
            <a:endParaRPr lang="en-US" dirty="0"/>
          </a:p>
          <a:p>
            <a:pPr marL="305435" indent="-305435"/>
            <a:endParaRPr lang="en-US" dirty="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7F130F-6D39-43E1-B167-955F7D62F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92" y="1983938"/>
            <a:ext cx="8957128" cy="30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49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AAF94-1966-47B1-A4CD-F6D2B637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Accurate camera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85A2-5250-44EA-9C11-360565BC5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2720187" cy="3678303"/>
          </a:xfrm>
        </p:spPr>
        <p:txBody>
          <a:bodyPr/>
          <a:lstStyle/>
          <a:p>
            <a:pPr marL="305435" indent="-305435"/>
            <a:r>
              <a:rPr lang="en-US"/>
              <a:t>The simulation must match what the real cameras 'see'. </a:t>
            </a:r>
          </a:p>
          <a:p>
            <a:pPr marL="305435" indent="-305435"/>
            <a:r>
              <a:rPr lang="en-US"/>
              <a:t>Model properties of the camera.</a:t>
            </a:r>
          </a:p>
          <a:p>
            <a:pPr marL="305435" indent="-305435"/>
            <a:r>
              <a:rPr lang="en-US"/>
              <a:t>The simulation can even be used to help with sensor design and placement.</a:t>
            </a:r>
            <a:endParaRPr lang="en-US" dirty="0"/>
          </a:p>
        </p:txBody>
      </p:sp>
      <p:pic>
        <p:nvPicPr>
          <p:cNvPr id="9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EACEA019-214C-489A-B739-DFC6A9353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29" y="2142241"/>
            <a:ext cx="8113485" cy="407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1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D812-2C8F-4458-BE3B-B1A34C21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 and Reference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245B8-50EF-45ED-AD3F-F0B635DDE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>
                <a:ea typeface="+mn-lt"/>
                <a:cs typeface="+mn-lt"/>
              </a:rPr>
              <a:t>The screenshots and content is largely taken from the AI Day presentations.</a:t>
            </a:r>
            <a:endParaRPr lang="en-US" dirty="0">
              <a:ea typeface="+mn-lt"/>
              <a:cs typeface="+mn-lt"/>
            </a:endParaRPr>
          </a:p>
          <a:p>
            <a:pPr marL="305435" indent="-305435"/>
            <a:r>
              <a:rPr lang="en-US" dirty="0">
                <a:ea typeface="+mn-lt"/>
                <a:cs typeface="+mn-lt"/>
                <a:hlinkClick r:id="rId2"/>
              </a:rPr>
              <a:t>Tesla AI Day - YouTube</a:t>
            </a:r>
          </a:p>
          <a:p>
            <a:pPr marL="305435" indent="-305435"/>
            <a:r>
              <a:rPr lang="en-US" dirty="0">
                <a:ea typeface="+mn-lt"/>
                <a:cs typeface="+mn-lt"/>
                <a:hlinkClick r:id="rId3"/>
              </a:rPr>
              <a:t>1612.03144.pdf (arxiv.org)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60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1E60-F25B-4DEB-ADBA-5398D610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Photorealistic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9467-83FE-4229-B8AF-14012FC8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2738330" cy="3678303"/>
          </a:xfrm>
        </p:spPr>
        <p:txBody>
          <a:bodyPr/>
          <a:lstStyle/>
          <a:p>
            <a:pPr marL="305435" indent="-305435"/>
            <a:r>
              <a:rPr lang="en-US"/>
              <a:t>The simulation is ray traced.</a:t>
            </a:r>
          </a:p>
          <a:p>
            <a:pPr marL="305435" indent="-305435"/>
            <a:r>
              <a:rPr lang="en-US"/>
              <a:t>The goal is to be visually indistinguishable from reality.</a:t>
            </a:r>
          </a:p>
          <a:p>
            <a:pPr marL="305435" indent="-305435"/>
            <a:r>
              <a:rPr lang="en-US"/>
              <a:t>This rendering system also has a NN stack to add more realism.</a:t>
            </a: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0923096-906F-4BD9-A1C3-85983598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772" y="2365855"/>
            <a:ext cx="8158842" cy="34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89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E877-A452-4719-9681-2CAFD274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Diverse actors and location</a:t>
            </a:r>
          </a:p>
        </p:txBody>
      </p:sp>
      <p:pic>
        <p:nvPicPr>
          <p:cNvPr id="4" name="Picture 4" descr="A picture containing text, sky, outdoor, way&#10;&#10;Description automatically generated">
            <a:extLst>
              <a:ext uri="{FF2B5EF4-FFF2-40B4-BE49-F238E27FC236}">
                <a16:creationId xmlns:a16="http://schemas.microsoft.com/office/drawing/2014/main" id="{159F1010-1E15-4061-9B90-DD24B944A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7" y="2149622"/>
            <a:ext cx="11306627" cy="419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06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AAF94-1966-47B1-A4CD-F6D2B637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Scene generaton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85A2-5250-44EA-9C11-360565BC5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5409924"/>
            <a:ext cx="11029615" cy="1346946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Scenes are generated by hand, proceduraly and ML-based adversarial.</a:t>
            </a:r>
          </a:p>
          <a:p>
            <a:pPr marL="305435" indent="-305435"/>
            <a:r>
              <a:rPr lang="en-US"/>
              <a:t>When Autopilot encounters a situation where it fails- many more scenes are created around the failure point to learn/train solutions.</a:t>
            </a:r>
            <a:endParaRPr lang="en-US" dirty="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3A2872E-E8C9-4F22-8606-227B6447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54" y="1938097"/>
            <a:ext cx="8893628" cy="344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50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1E60-F25B-4DEB-ADBA-5398D610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-&gt; Synthetic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9467-83FE-4229-B8AF-14012FC8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692" y="4176210"/>
            <a:ext cx="11029615" cy="3678303"/>
          </a:xfrm>
        </p:spPr>
        <p:txBody>
          <a:bodyPr/>
          <a:lstStyle/>
          <a:p>
            <a:pPr marL="305435" indent="-305435"/>
            <a:r>
              <a:rPr lang="en-US"/>
              <a:t>Building a pipeline to replicate scenarios and environments anywhere a Tesla vehicle has driven.</a:t>
            </a:r>
          </a:p>
        </p:txBody>
      </p:sp>
      <p:pic>
        <p:nvPicPr>
          <p:cNvPr id="4" name="Picture 4" descr="A picture containing text, game, different, display&#10;&#10;Description automatically generated">
            <a:extLst>
              <a:ext uri="{FF2B5EF4-FFF2-40B4-BE49-F238E27FC236}">
                <a16:creationId xmlns:a16="http://schemas.microsoft.com/office/drawing/2014/main" id="{CA8B5B87-D2AC-4556-943A-387D8ACB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2" y="1984793"/>
            <a:ext cx="11342914" cy="353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00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1E60-F25B-4DEB-ADBA-5398D610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 with neural render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9467-83FE-4229-B8AF-14012FC8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763" y="2180496"/>
            <a:ext cx="4607044" cy="3678303"/>
          </a:xfrm>
        </p:spPr>
        <p:txBody>
          <a:bodyPr/>
          <a:lstStyle/>
          <a:p>
            <a:pPr marL="305435" indent="-305435"/>
            <a:r>
              <a:rPr lang="en-US"/>
              <a:t>Lefthand side was captured by the cameras.</a:t>
            </a:r>
          </a:p>
          <a:p>
            <a:pPr marL="305435" indent="-305435"/>
            <a:r>
              <a:rPr lang="en-US"/>
              <a:t>Righthand side is rendered from the simulation pipeline.</a:t>
            </a:r>
            <a:endParaRPr lang="en-US" dirty="0"/>
          </a:p>
        </p:txBody>
      </p:sp>
      <p:pic>
        <p:nvPicPr>
          <p:cNvPr id="4" name="Picture 4" descr="A picture containing text, tree, outdoor&#10;&#10;Description automatically generated">
            <a:extLst>
              <a:ext uri="{FF2B5EF4-FFF2-40B4-BE49-F238E27FC236}">
                <a16:creationId xmlns:a16="http://schemas.microsoft.com/office/drawing/2014/main" id="{F241AA6D-25B4-4904-829D-5EF218B9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05" y="1976454"/>
            <a:ext cx="6090557" cy="452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59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E877-A452-4719-9681-2CAFD274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00414-FAC3-4536-83D5-6D24F2E62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/>
              <a:t>A half-billion labels.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4178AE-5351-413E-BEE1-CA2E0450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949" y="2052566"/>
            <a:ext cx="5246914" cy="443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02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AAF94-1966-47B1-A4CD-F6D2B637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simulation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85A2-5250-44EA-9C11-360565BC5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044616" cy="3678303"/>
          </a:xfrm>
        </p:spPr>
        <p:txBody>
          <a:bodyPr/>
          <a:lstStyle/>
          <a:p>
            <a:pPr marL="305435" indent="-305435"/>
            <a:r>
              <a:rPr lang="en-US"/>
              <a:t>In the next several months, these are the tasks that will be included.</a:t>
            </a:r>
          </a:p>
        </p:txBody>
      </p:sp>
      <p:pic>
        <p:nvPicPr>
          <p:cNvPr id="4" name="Picture 4" descr="Text, application&#10;&#10;Description automatically generated">
            <a:extLst>
              <a:ext uri="{FF2B5EF4-FFF2-40B4-BE49-F238E27FC236}">
                <a16:creationId xmlns:a16="http://schemas.microsoft.com/office/drawing/2014/main" id="{1D852CE1-B170-4AF5-9BFB-59B9B2F0A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614" y="2013602"/>
            <a:ext cx="5963557" cy="446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61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1E60-F25B-4DEB-ADBA-5398D610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 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9467-83FE-4229-B8AF-14012FC8F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/>
              <a:t>To get rid of the RADAR sensor</a:t>
            </a:r>
            <a:endParaRPr lang="en-US" dirty="0"/>
          </a:p>
          <a:p>
            <a:pPr marL="629920" lvl="1" indent="-305435"/>
            <a:r>
              <a:rPr lang="en-US"/>
              <a:t>10+ billion labels</a:t>
            </a:r>
          </a:p>
          <a:p>
            <a:pPr marL="629920" lvl="1" indent="-305435"/>
            <a:r>
              <a:rPr lang="en-US"/>
              <a:t>2.5 million clips</a:t>
            </a:r>
          </a:p>
          <a:p>
            <a:pPr marL="305435" indent="-305435"/>
            <a:r>
              <a:rPr lang="en-US"/>
              <a:t>Compute was scaled across thousands of GPUs and about 20K CPU cores.</a:t>
            </a:r>
          </a:p>
          <a:p>
            <a:pPr marL="305435" indent="-305435"/>
            <a:r>
              <a:rPr lang="en-US"/>
              <a:t>Included in the comput loop were over 2,000 Autopilot system cores.</a:t>
            </a:r>
          </a:p>
          <a:p>
            <a:pPr marL="305435" indent="-305435"/>
            <a:r>
              <a:rPr lang="en-US"/>
              <a:t>This is Tesla's smallest comput cluster.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406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1E60-F25B-4DEB-ADBA-5398D610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9467-83FE-4229-B8AF-14012FC8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5754638"/>
            <a:ext cx="11029615" cy="693803"/>
          </a:xfrm>
        </p:spPr>
        <p:txBody>
          <a:bodyPr/>
          <a:lstStyle/>
          <a:p>
            <a:pPr marL="305435" indent="-305435"/>
            <a:r>
              <a:rPr lang="en-US"/>
              <a:t>Minimizes Latency and maximizes framerate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CBAB507-431A-4CD7-9BD5-966DE2F25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14" y="1964383"/>
            <a:ext cx="8784771" cy="390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96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E877-A452-4719-9681-2CAFD274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00414-FAC3-4536-83D5-6D24F2E62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766375"/>
          </a:xfrm>
        </p:spPr>
        <p:txBody>
          <a:bodyPr/>
          <a:lstStyle/>
          <a:p>
            <a:pPr marL="305435" indent="-305435"/>
            <a:r>
              <a:rPr lang="en-US"/>
              <a:t>The jobs that need to be run on the vehicle are scheduled for throughput.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185EEEB-EBFB-494C-8A6B-413E726F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043" y="2919773"/>
            <a:ext cx="8176985" cy="36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16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E877-A452-4719-9681-2CAFD274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00414-FAC3-4536-83D5-6D24F2E62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dirty="0"/>
              <a:t>The story of datasets is critical.</a:t>
            </a:r>
          </a:p>
          <a:p>
            <a:pPr marL="305435" indent="-305435"/>
            <a:r>
              <a:rPr lang="en-US" dirty="0"/>
              <a:t>The hundreds of millions of parameters must be set correctly for the neural networks to make 'correct' predictions.</a:t>
            </a:r>
          </a:p>
          <a:p>
            <a:pPr marL="305435" indent="-305435"/>
            <a:r>
              <a:rPr lang="en-US" dirty="0"/>
              <a:t>Datasets in the vector space must be clean and diverse.</a:t>
            </a:r>
          </a:p>
          <a:p>
            <a:pPr marL="305435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610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AAF94-1966-47B1-A4CD-F6D2B637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compute engines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85A2-5250-44EA-9C11-360565BC5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53282"/>
            <a:ext cx="5178544" cy="3705517"/>
          </a:xfrm>
        </p:spPr>
        <p:txBody>
          <a:bodyPr/>
          <a:lstStyle/>
          <a:p>
            <a:pPr marL="305435" indent="-305435"/>
            <a:r>
              <a:rPr lang="en-US"/>
              <a:t>Only one has control of the car at a time. </a:t>
            </a:r>
          </a:p>
          <a:p>
            <a:pPr marL="305435" indent="-305435"/>
            <a:r>
              <a:rPr lang="en-US"/>
              <a:t>The other is used as a compute extension. </a:t>
            </a:r>
          </a:p>
          <a:p>
            <a:pPr marL="305435" indent="-305435"/>
            <a:r>
              <a:rPr lang="en-US"/>
              <a:t>Those roles are interchangeable.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FAD3646-0A10-42AD-AE6B-654FDCAF3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043" y="2102092"/>
            <a:ext cx="4611914" cy="427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4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1E60-F25B-4DEB-ADBA-5398D610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 Evaluation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9467-83FE-4229-B8AF-14012FC8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5065210"/>
            <a:ext cx="11029615" cy="793589"/>
          </a:xfrm>
        </p:spPr>
        <p:txBody>
          <a:bodyPr/>
          <a:lstStyle/>
          <a:p>
            <a:pPr marL="305435" indent="-305435"/>
            <a:r>
              <a:rPr lang="en-US"/>
              <a:t>Tesla runs a million evaluations a week for any code change that the team produces.</a:t>
            </a:r>
          </a:p>
        </p:txBody>
      </p:sp>
      <p:pic>
        <p:nvPicPr>
          <p:cNvPr id="4" name="Picture 4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1A986A1E-110E-4C97-AF59-E412035CF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2108075"/>
            <a:ext cx="8585199" cy="295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45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15C-90D2-44D0-BCDE-560439A5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B373-A414-4E7A-A00F-C76C33C0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246329" cy="3678303"/>
          </a:xfrm>
        </p:spPr>
        <p:txBody>
          <a:bodyPr/>
          <a:lstStyle/>
          <a:p>
            <a:pPr marL="305435" indent="-305435"/>
            <a:r>
              <a:rPr lang="en-US"/>
              <a:t>This tool compares the output of code revisions to iterative video clips.</a:t>
            </a: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AB2468D-DE3C-48EE-8F58-B2EB9885C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266" y="2035405"/>
            <a:ext cx="5954485" cy="457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63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1E60-F25B-4DEB-ADBA-5398D610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compute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9467-83FE-4229-B8AF-14012FC8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629781"/>
            <a:ext cx="11029615" cy="1229018"/>
          </a:xfrm>
        </p:spPr>
        <p:txBody>
          <a:bodyPr/>
          <a:lstStyle/>
          <a:p>
            <a:pPr marL="305435" indent="-305435"/>
            <a:r>
              <a:rPr lang="en-US"/>
              <a:t>Just shy of 10K GPUs.</a:t>
            </a:r>
          </a:p>
          <a:p>
            <a:pPr marL="305435" indent="-305435"/>
            <a:r>
              <a:rPr lang="en-US"/>
              <a:t>Which is more than the top 5 supercomputers in the world.</a:t>
            </a:r>
            <a:endParaRPr lang="en-US" dirty="0"/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C498A4B5-FF20-4403-A052-7397BDB6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757" y="1949352"/>
            <a:ext cx="7487557" cy="322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71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15C-90D2-44D0-BCDE-560439A5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 Dojo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B373-A414-4E7A-A00F-C76C33C07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/>
              <a:t>A super fast training computer.</a:t>
            </a: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5483EA01-21A2-47D9-908A-DDC240A64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35" y="2006722"/>
            <a:ext cx="4439557" cy="441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26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1E60-F25B-4DEB-ADBA-5398D610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9467-83FE-4229-B8AF-14012FC8F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/>
              <a:t>Achieve best AI training performance</a:t>
            </a:r>
          </a:p>
          <a:p>
            <a:pPr marL="305435" indent="-305435"/>
            <a:r>
              <a:rPr lang="en-US"/>
              <a:t>Enable larger and more complex NN models</a:t>
            </a:r>
            <a:endParaRPr lang="en-US" dirty="0"/>
          </a:p>
          <a:p>
            <a:pPr marL="305435" indent="-305435"/>
            <a:r>
              <a:rPr lang="en-US"/>
              <a:t>Power efficient and cost effective compute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380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15C-90D2-44D0-BCDE-560439A5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compute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B373-A414-4E7A-A00F-C76C33C07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/>
              <a:t>Very easy to scale the compute.</a:t>
            </a:r>
          </a:p>
          <a:p>
            <a:pPr marL="305435" indent="-305435"/>
            <a:r>
              <a:rPr lang="en-US"/>
              <a:t>Difficult to scale bandwidth.</a:t>
            </a:r>
            <a:endParaRPr lang="en-US" dirty="0"/>
          </a:p>
          <a:p>
            <a:pPr marL="305435" indent="-305435"/>
            <a:r>
              <a:rPr lang="en-US"/>
              <a:t>Extremely difficult to reduce latency.</a:t>
            </a:r>
          </a:p>
        </p:txBody>
      </p:sp>
      <p:pic>
        <p:nvPicPr>
          <p:cNvPr id="4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4A26EB3-B9D4-40FF-8EDF-0C43B39F5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758" y="2681329"/>
            <a:ext cx="6344557" cy="315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3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1E60-F25B-4DEB-ADBA-5398D610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Dojo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9467-83FE-4229-B8AF-14012FC8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738638"/>
            <a:ext cx="11029615" cy="1991018"/>
          </a:xfrm>
        </p:spPr>
        <p:txBody>
          <a:bodyPr/>
          <a:lstStyle/>
          <a:p>
            <a:pPr marL="305435" indent="-305435"/>
            <a:r>
              <a:rPr lang="en-US"/>
              <a:t>Large compute plane filled with robust compute elements, backed with a large pool of memory and interconnected with high bandwidth/low latency fabric. (2D mesh)</a:t>
            </a:r>
          </a:p>
          <a:p>
            <a:pPr marL="305435" indent="-305435"/>
            <a:r>
              <a:rPr lang="en-US"/>
              <a:t>Big neural networks are partioned and mapped to extract parallelism. </a:t>
            </a:r>
            <a:endParaRPr lang="en-US" dirty="0"/>
          </a:p>
          <a:p>
            <a:pPr marL="305435" indent="-305435"/>
            <a:r>
              <a:rPr lang="en-US"/>
              <a:t>Neural compiler (of Tesla's design) will exploit spacial and temporal locality to reduce communication demands-</a:t>
            </a:r>
            <a:r>
              <a:rPr lang="en-US" dirty="0"/>
              <a:t> </a:t>
            </a:r>
            <a:r>
              <a:rPr lang="en-US"/>
              <a:t>bandwidth communication can keep scaling as the compute plan grows.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20D423-2BB6-4C3F-A811-F8110D15F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257" y="1976717"/>
            <a:ext cx="6281057" cy="262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016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1E60-F25B-4DEB-ADBA-5398D610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and all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9467-83FE-4229-B8AF-14012FC8F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/>
              <a:t>Tesla wants to attack the problem at all levels.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E84016-72C0-4F4B-9BE9-9934F211A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1" y="2823628"/>
            <a:ext cx="4775199" cy="28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82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15C-90D2-44D0-BCDE-560439A5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B373-A414-4E7A-A00F-C76C33C07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/>
              <a:t>The smallest compute entity and is designed to provide seemless scaling.</a:t>
            </a:r>
          </a:p>
          <a:p>
            <a:pPr marL="629920" lvl="1" indent="-305435"/>
            <a:r>
              <a:rPr lang="en-US"/>
              <a:t>If it is too small, it runs fast, but synchronization and software will not scale.</a:t>
            </a:r>
            <a:endParaRPr lang="en-US" dirty="0"/>
          </a:p>
          <a:p>
            <a:pPr marL="629920" lvl="1" indent="-305435"/>
            <a:r>
              <a:rPr lang="en-US"/>
              <a:t>If it is too big, it will complex to implement, and produce memory bottleneck issues.</a:t>
            </a:r>
            <a:endParaRPr lang="en-US" dirty="0"/>
          </a:p>
          <a:p>
            <a:pPr marL="305435" indent="-305435"/>
            <a:endParaRPr lang="en-US" dirty="0"/>
          </a:p>
        </p:txBody>
      </p:sp>
      <p:pic>
        <p:nvPicPr>
          <p:cNvPr id="4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8ADCEA6C-F60C-41B5-BE98-6B5305724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971" y="2352178"/>
            <a:ext cx="2743200" cy="24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74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E1D0-01DD-4933-BC80-7EF840C44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C167-850E-4B2C-887C-E20BFAC93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/>
              <a:t>Manual Labeling</a:t>
            </a:r>
          </a:p>
          <a:p>
            <a:pPr marL="305435" indent="-305435"/>
            <a:r>
              <a:rPr lang="en-US"/>
              <a:t>Auto Labeling</a:t>
            </a:r>
            <a:endParaRPr lang="en-US" dirty="0"/>
          </a:p>
          <a:p>
            <a:pPr marL="305435" indent="-305435"/>
            <a:r>
              <a:rPr lang="en-US"/>
              <a:t>Simulation</a:t>
            </a:r>
            <a:endParaRPr lang="en-US" dirty="0"/>
          </a:p>
          <a:p>
            <a:pPr marL="305435" indent="-305435"/>
            <a:r>
              <a:rPr lang="en-US"/>
              <a:t>Scaling Data 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309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1E60-F25B-4DEB-ADBA-5398D610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 bandwith and latency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9467-83FE-4229-B8AF-14012FC8F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/>
              <a:t>Picked the farthest a signal could travel in a very high clock cycle (2+ GHtz)</a:t>
            </a:r>
          </a:p>
          <a:p>
            <a:pPr marL="305435" indent="-305435"/>
            <a:r>
              <a:rPr lang="en-US"/>
              <a:t>They 'drew' a box around that distance and filled it with wires, giving the highest bandwidth that can feed the box.</a:t>
            </a:r>
          </a:p>
          <a:p>
            <a:pPr marL="305435" indent="-305435"/>
            <a:r>
              <a:rPr lang="en-US"/>
              <a:t>Then added ML compute and a large pool of SRAM.</a:t>
            </a:r>
          </a:p>
          <a:p>
            <a:pPr marL="305435" indent="-305435"/>
            <a:r>
              <a:rPr lang="en-US"/>
              <a:t>Finally a programmable control core.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35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15C-90D2-44D0-BCDE-560439A5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High-performance training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B373-A414-4E7A-A00F-C76C33C0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323187" cy="3678303"/>
          </a:xfrm>
        </p:spPr>
        <p:txBody>
          <a:bodyPr/>
          <a:lstStyle/>
          <a:p>
            <a:pPr marL="305435" indent="-305435"/>
            <a:r>
              <a:rPr lang="en-US"/>
              <a:t>Smallest entity of scale defined.</a:t>
            </a:r>
            <a:endParaRPr lang="en-US" dirty="0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A0EE4A1-C68A-4DBB-8DBC-88BCCE9AD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1978150"/>
            <a:ext cx="9528628" cy="435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04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1E60-F25B-4DEB-ADBA-5398D610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Packing a punch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9467-83FE-4229-B8AF-14012FC8F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/>
              <a:t>More than one terra-flop of compute (BF16/CFP8)</a:t>
            </a:r>
          </a:p>
          <a:p>
            <a:pPr marL="305435" indent="-305435"/>
            <a:r>
              <a:rPr lang="en-US"/>
              <a:t>64 GFLOPS for FP32</a:t>
            </a:r>
            <a:endParaRPr lang="en-US" dirty="0"/>
          </a:p>
          <a:p>
            <a:pPr marL="305435" indent="-305435"/>
            <a:r>
              <a:rPr lang="en-US"/>
              <a:t>512 GB/s transfer in each cardinal 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4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15C-90D2-44D0-BCDE-560439A5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B373-A414-4E7A-A00F-C76C33C0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2330117" cy="3678303"/>
          </a:xfrm>
        </p:spPr>
        <p:txBody>
          <a:bodyPr/>
          <a:lstStyle/>
          <a:p>
            <a:pPr marL="305435" indent="-305435"/>
            <a:r>
              <a:rPr lang="en-US"/>
              <a:t>A capable architecture that can do compute and data transfer simultaneously.</a:t>
            </a:r>
          </a:p>
          <a:p>
            <a:pPr marL="305435" indent="-305435"/>
            <a:r>
              <a:rPr lang="en-US"/>
              <a:t>Fully optimized for ML workloads.</a:t>
            </a:r>
            <a:endParaRPr lang="en-US" dirty="0"/>
          </a:p>
        </p:txBody>
      </p:sp>
      <p:pic>
        <p:nvPicPr>
          <p:cNvPr id="4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0FC3DFC-31F7-4D48-8036-C91826793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472" y="2044686"/>
            <a:ext cx="8657771" cy="410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25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15C-90D2-44D0-BCDE-560439A5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B373-A414-4E7A-A00F-C76C33C0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2120" y="2180496"/>
            <a:ext cx="2148687" cy="3678303"/>
          </a:xfrm>
        </p:spPr>
        <p:txBody>
          <a:bodyPr/>
          <a:lstStyle/>
          <a:p>
            <a:pPr marL="305435" indent="-305435"/>
            <a:r>
              <a:rPr lang="en-US"/>
              <a:t>Physically, the training node is designed to reside next to other training nodes in any direction.</a:t>
            </a:r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235DC437-75BB-4A4A-9EBE-E676455A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7" y="2035931"/>
            <a:ext cx="8911771" cy="282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23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15C-90D2-44D0-BCDE-560439A5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B373-A414-4E7A-A00F-C76C33C0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8192" y="2180496"/>
            <a:ext cx="2012615" cy="3678303"/>
          </a:xfrm>
        </p:spPr>
        <p:txBody>
          <a:bodyPr/>
          <a:lstStyle/>
          <a:p>
            <a:pPr marL="305435" indent="-305435"/>
            <a:r>
              <a:rPr lang="en-US"/>
              <a:t>The high bandwidth fabric supports 10TBps bi-directional throughput on a chip.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C12784F-7029-4A2F-8647-D18A7C919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7" y="1950087"/>
            <a:ext cx="9183914" cy="34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757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15C-90D2-44D0-BCDE-560439A5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I/o 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B373-A414-4E7A-A00F-C76C33C0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2493401" cy="3678303"/>
          </a:xfrm>
        </p:spPr>
        <p:txBody>
          <a:bodyPr/>
          <a:lstStyle/>
          <a:p>
            <a:pPr marL="305435" indent="-305435"/>
            <a:r>
              <a:rPr lang="en-US"/>
              <a:t>More than two times the throughput of the state of the art network switch chips.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1457925-A521-4D3A-942F-4C68EEF45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472" y="2612960"/>
            <a:ext cx="7814128" cy="341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87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15C-90D2-44D0-BCDE-560439A5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D1 chip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B373-A414-4E7A-A00F-C76C33C0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9119" y="2180496"/>
            <a:ext cx="2021688" cy="3678303"/>
          </a:xfrm>
        </p:spPr>
        <p:txBody>
          <a:bodyPr/>
          <a:lstStyle/>
          <a:p>
            <a:pPr marL="305435" indent="-305435"/>
            <a:r>
              <a:rPr lang="en-US"/>
              <a:t>100% of the area is used for ML or bandwidth support.</a:t>
            </a:r>
          </a:p>
          <a:p>
            <a:pPr marL="305435" indent="-305435"/>
            <a:r>
              <a:rPr lang="en-US"/>
              <a:t>GPU-level compute with CPU-level flexibility.</a:t>
            </a:r>
            <a:endParaRPr lang="en-US" dirty="0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7313B7C-4778-441B-AD01-116D85B58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6" y="1987165"/>
            <a:ext cx="9111342" cy="32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41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15C-90D2-44D0-BCDE-560439A5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D1 chip excels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B980953B-5C14-4E57-9124-AD1A96CA6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573" y="1898626"/>
            <a:ext cx="8326820" cy="46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85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15C-90D2-44D0-BCDE-560439A5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B373-A414-4E7A-A00F-C76C33C0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847495"/>
            <a:ext cx="11029615" cy="1709803"/>
          </a:xfrm>
        </p:spPr>
        <p:txBody>
          <a:bodyPr>
            <a:normAutofit/>
          </a:bodyPr>
          <a:lstStyle/>
          <a:p>
            <a:pPr marL="305435" indent="-305435"/>
            <a:r>
              <a:rPr lang="en-US"/>
              <a:t>D1 chips connect to each other without additional hardware, Tesla put 500,000 training nodes together to form their compute plane. </a:t>
            </a:r>
          </a:p>
          <a:p>
            <a:pPr marL="305435" indent="-305435"/>
            <a:r>
              <a:rPr lang="en-US"/>
              <a:t>1,500 D1 chips connected together.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F1E22C4-7A54-488A-A3A9-18E3825FA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6" y="1920095"/>
            <a:ext cx="11315700" cy="315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40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AAF94-1966-47B1-A4CD-F6D2B637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85A2-5250-44EA-9C11-360565BC5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dirty="0"/>
              <a:t>About four years ago, Tesla was using a third-party to obtain datasets.</a:t>
            </a:r>
          </a:p>
          <a:p>
            <a:pPr marL="305435" indent="-305435"/>
            <a:r>
              <a:rPr lang="en-US" dirty="0"/>
              <a:t>High latency to get the datasets and the quality was not 'amazing'.</a:t>
            </a:r>
          </a:p>
          <a:p>
            <a:pPr marL="305435" indent="-305435"/>
            <a:r>
              <a:rPr lang="en-US" dirty="0"/>
              <a:t>In the spirt of full vertical integration at Tesla, the data acquisition and labeling task was brought in house.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46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15C-90D2-44D0-BCDE-560439A5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Dojo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B373-A414-4E7A-A00F-C76C33C0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335" y="5972353"/>
            <a:ext cx="11029615" cy="793589"/>
          </a:xfrm>
        </p:spPr>
        <p:txBody>
          <a:bodyPr/>
          <a:lstStyle/>
          <a:p>
            <a:pPr marL="305435" indent="-305435"/>
            <a:r>
              <a:rPr lang="en-US"/>
              <a:t>Then they added Dojo Interface Processors as the host bridge, connected PCI Gen4 interfaces.</a:t>
            </a:r>
          </a:p>
          <a:p>
            <a:pPr marL="305435" indent="-305435"/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69914E-2BB3-4C5C-8980-529E30C5C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15" y="1955495"/>
            <a:ext cx="11315699" cy="38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86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15C-90D2-44D0-BCDE-560439A5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tile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B373-A414-4E7A-A00F-C76C33C0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534473" cy="3678303"/>
          </a:xfrm>
        </p:spPr>
        <p:txBody>
          <a:bodyPr/>
          <a:lstStyle/>
          <a:p>
            <a:pPr marL="305435" indent="-305435"/>
            <a:r>
              <a:rPr lang="en-US"/>
              <a:t>A training tile consists of 25 known 'good' Dojo processors.</a:t>
            </a:r>
          </a:p>
          <a:p>
            <a:pPr marL="305435" indent="-305435"/>
            <a:r>
              <a:rPr lang="en-US"/>
              <a:t>The maximum bandwidth is preserved.</a:t>
            </a:r>
          </a:p>
          <a:p>
            <a:pPr marL="305435" indent="-305435"/>
            <a:r>
              <a:rPr lang="en-US"/>
              <a:t>A high-density, high-bandwidth connection preserves the bandwidth coming out of the training tile.</a:t>
            </a:r>
          </a:p>
          <a:p>
            <a:pPr marL="305435" indent="-305435"/>
            <a:r>
              <a:rPr lang="en-US"/>
              <a:t>9 PFLOPs BF16/CFP8 </a:t>
            </a:r>
          </a:p>
          <a:p>
            <a:pPr marL="305435" indent="-305435"/>
            <a:r>
              <a:rPr lang="en-US"/>
              <a:t>Massive 36TB/s off-tile bandwidth</a:t>
            </a:r>
          </a:p>
          <a:p>
            <a:pPr marL="305435" indent="-305435"/>
            <a:r>
              <a:rPr lang="en-US"/>
              <a:t>Larges multi-chip-module in the industry</a:t>
            </a:r>
            <a:endParaRPr lang="en-US" dirty="0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54AFC29-A7AC-4976-908A-B23AFF6E4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1" y="2274022"/>
            <a:ext cx="6571342" cy="343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054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15C-90D2-44D0-BCDE-560439A5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B373-A414-4E7A-A00F-C76C33C0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600946"/>
          </a:xfrm>
        </p:spPr>
        <p:txBody>
          <a:bodyPr/>
          <a:lstStyle/>
          <a:p>
            <a:pPr marL="305435" indent="-305435"/>
            <a:r>
              <a:rPr lang="en-US"/>
              <a:t>To power the tile, Tesla created voltage regulators that re-flowed directly on top of each Dojo chip.</a:t>
            </a:r>
          </a:p>
          <a:p>
            <a:pPr marL="305435" indent="-305435"/>
            <a:r>
              <a:rPr lang="en-US"/>
              <a:t>Integrated the electrical, mechanical and thermal pieces with a 52VDC input.</a:t>
            </a:r>
            <a:endParaRPr lang="en-US" dirty="0"/>
          </a:p>
          <a:p>
            <a:pPr marL="305435" indent="-305435"/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A12A9EC-3CB9-4702-9A40-E13B10E5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8" y="3467083"/>
            <a:ext cx="5346699" cy="302078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114A627-C2F0-4A42-BFC0-6737E519E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876" y="3468888"/>
            <a:ext cx="5147128" cy="30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151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15C-90D2-44D0-BCDE-560439A5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tile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B373-A414-4E7A-A00F-C76C33C07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/>
              <a:t>Unprescedented integration.</a:t>
            </a: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2881438-04AE-4FC4-87F5-23062061B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268" y="2130498"/>
            <a:ext cx="6280030" cy="4969268"/>
          </a:xfrm>
          <a:prstGeom prst="rect">
            <a:avLst/>
          </a:prstGeom>
        </p:spPr>
      </p:pic>
      <p:pic>
        <p:nvPicPr>
          <p:cNvPr id="5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C86D5E4-71A0-43F0-8ABF-26A97126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37" y="4911178"/>
            <a:ext cx="4965699" cy="16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86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15C-90D2-44D0-BCDE-560439A5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 functional tile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B373-A414-4E7A-A00F-C76C33C0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2402687" cy="3678303"/>
          </a:xfrm>
        </p:spPr>
        <p:txBody>
          <a:bodyPr/>
          <a:lstStyle/>
          <a:p>
            <a:pPr marL="305435" indent="-305435"/>
            <a:r>
              <a:rPr lang="en-US"/>
              <a:t>On a limited cooling bed, Tesla was able to run GPT2 on the compute tile.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CAF2D0A-4138-48FB-A1A9-95F7C1C8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974" y="2225636"/>
            <a:ext cx="7986485" cy="348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116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15C-90D2-44D0-BCDE-560439A5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training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B373-A414-4E7A-A00F-C76C33C0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1191" y="2180496"/>
            <a:ext cx="4679616" cy="3678303"/>
          </a:xfrm>
        </p:spPr>
        <p:txBody>
          <a:bodyPr/>
          <a:lstStyle/>
          <a:p>
            <a:pPr marL="305435" indent="-305435"/>
            <a:r>
              <a:rPr lang="en-US"/>
              <a:t>A 2x3 tile tray is a sample training matrix, with two trays in a cabinet.</a:t>
            </a:r>
          </a:p>
          <a:p>
            <a:pPr marL="305435" indent="-305435"/>
            <a:r>
              <a:rPr lang="en-US"/>
              <a:t>Tesla assembled 10 cabinets with 1.1 ExaFlop capability.</a:t>
            </a:r>
            <a:endParaRPr lang="en-US" dirty="0"/>
          </a:p>
          <a:p>
            <a:pPr marL="305435" indent="-305435"/>
            <a:r>
              <a:rPr lang="en-US"/>
              <a:t>120 training tiles, 3,000 Dojo chips, &gt;1M traing nodes</a:t>
            </a:r>
            <a:endParaRPr lang="en-US" dirty="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2A1BB3E-8736-44FA-8C0D-D9DAEFC5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73" y="2305661"/>
            <a:ext cx="6417128" cy="34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863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15C-90D2-44D0-BCDE-560439A5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view of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B373-A414-4E7A-A00F-C76C33C0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391473" cy="3678303"/>
          </a:xfrm>
        </p:spPr>
        <p:txBody>
          <a:bodyPr/>
          <a:lstStyle/>
          <a:p>
            <a:pPr marL="305435" indent="-305435"/>
            <a:r>
              <a:rPr lang="en-US"/>
              <a:t>Not every job requires a huge cluster. The compute plan can be subdivided into sections that can be used for different workloads.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1498668-FEAF-41D6-AD07-F1056FFC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329" y="2145165"/>
            <a:ext cx="7551057" cy="31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583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15C-90D2-44D0-BCDE-560439A5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a user leverage this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B373-A414-4E7A-A00F-C76C33C0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8405" y="2180496"/>
            <a:ext cx="2112402" cy="3678303"/>
          </a:xfrm>
        </p:spPr>
        <p:txBody>
          <a:bodyPr/>
          <a:lstStyle/>
          <a:p>
            <a:pPr marL="305435" indent="-305435"/>
            <a:r>
              <a:rPr lang="en-US"/>
              <a:t>Minimal code change to scripts.</a:t>
            </a: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8E5B6F0-15EC-45CD-89E3-895F5B7E8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6" y="2103767"/>
            <a:ext cx="8730342" cy="392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902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15C-90D2-44D0-BCDE-560439A5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Dojo compiler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B373-A414-4E7A-A00F-C76C33C0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766375"/>
          </a:xfrm>
        </p:spPr>
        <p:txBody>
          <a:bodyPr>
            <a:normAutofit lnSpcReduction="10000"/>
          </a:bodyPr>
          <a:lstStyle/>
          <a:p>
            <a:pPr marL="305435" indent="-305435"/>
            <a:r>
              <a:rPr lang="en-US"/>
              <a:t>The compiler uses multiple techniques to extract the most performance from the compute configuration. </a:t>
            </a:r>
          </a:p>
          <a:p>
            <a:pPr marL="305435" indent="-305435"/>
            <a:r>
              <a:rPr lang="en-US"/>
              <a:t>The compiler can handle highly dynamic control flows, such as loops and if/then/else branches.</a:t>
            </a:r>
            <a:endParaRPr lang="en-US" dirty="0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1E114F3-1AD9-4365-B090-11B97155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1" y="2979405"/>
            <a:ext cx="7832271" cy="377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768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815C-90D2-44D0-BCDE-560439A5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B373-A414-4E7A-A00F-C76C33C0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815687" cy="3678303"/>
          </a:xfrm>
        </p:spPr>
        <p:txBody>
          <a:bodyPr/>
          <a:lstStyle/>
          <a:p>
            <a:pPr marL="305435" indent="-305435"/>
            <a:r>
              <a:rPr lang="en-US"/>
              <a:t>Extensions to PyTorch.</a:t>
            </a:r>
          </a:p>
          <a:p>
            <a:pPr marL="305435" indent="-305435"/>
            <a:r>
              <a:rPr lang="en-US"/>
              <a:t>Custom profilers and debuggers that work with the new stack. </a:t>
            </a:r>
            <a:endParaRPr lang="en-US" dirty="0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78218E3-5DA5-4EF8-9A41-99BF2D867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192" y="2262274"/>
            <a:ext cx="5047342" cy="359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9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1E60-F25B-4DEB-ADBA-5398D610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9467-83FE-4229-B8AF-14012FC8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2629473" cy="3678303"/>
          </a:xfrm>
        </p:spPr>
        <p:txBody>
          <a:bodyPr/>
          <a:lstStyle/>
          <a:p>
            <a:pPr marL="305435" indent="-305435"/>
            <a:r>
              <a:rPr lang="en-US" dirty="0">
                <a:ea typeface="+mn-lt"/>
                <a:cs typeface="+mn-lt"/>
              </a:rPr>
              <a:t>Currently there is a 1,000 person labeling team that works very closely with the engineers.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All the infrastructure that supports the labeling process was built from scratch.</a:t>
            </a:r>
            <a:endParaRPr lang="en-US" dirty="0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B2EE033B-3097-4FFC-BA2A-998329930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989" y="1887169"/>
            <a:ext cx="7947102" cy="481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528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4AE2-B0FB-4647-B8B2-FAC03AED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Fastest AI Training computer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32A9A-B0FC-441E-8036-07115B9B4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/>
              <a:t>4X performance (at the same cost)</a:t>
            </a:r>
          </a:p>
          <a:p>
            <a:pPr marL="305435" indent="-305435"/>
            <a:r>
              <a:rPr lang="en-US"/>
              <a:t>1.3X Better Performance per Watt</a:t>
            </a:r>
            <a:endParaRPr lang="en-US" dirty="0"/>
          </a:p>
          <a:p>
            <a:pPr marL="305435" indent="-305435"/>
            <a:r>
              <a:rPr lang="en-US"/>
              <a:t>5X smaller footprint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779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1B8A3CD6-1169-4205-BC73-D28D45EE4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Tesla AI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E877-A452-4719-9681-2CAFD274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space labeling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00414-FAC3-4536-83D5-6D24F2E62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4692" y="2597782"/>
            <a:ext cx="2212187" cy="3678303"/>
          </a:xfrm>
        </p:spPr>
        <p:txBody>
          <a:bodyPr/>
          <a:lstStyle/>
          <a:p>
            <a:pPr marL="305435" indent="-305435"/>
            <a:r>
              <a:rPr lang="en-US" dirty="0"/>
              <a:t>Four years ago, most of the labeling was performed in image space.</a:t>
            </a:r>
          </a:p>
          <a:p>
            <a:pPr marL="305435" indent="-305435"/>
            <a:r>
              <a:rPr lang="en-US" dirty="0"/>
              <a:t>A lot of time is spent annotating and drawing bounding boxes around objects.</a:t>
            </a:r>
          </a:p>
        </p:txBody>
      </p:sp>
      <p:pic>
        <p:nvPicPr>
          <p:cNvPr id="5" name="Picture 5" descr="A picture containing text, sky, outdoor, way&#10;&#10;Description automatically generated">
            <a:extLst>
              <a:ext uri="{FF2B5EF4-FFF2-40B4-BE49-F238E27FC236}">
                <a16:creationId xmlns:a16="http://schemas.microsoft.com/office/drawing/2014/main" id="{B468036A-1401-4D8E-8685-C7A3D1FA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50" y="1927252"/>
            <a:ext cx="8929913" cy="445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51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AAF94-1966-47B1-A4CD-F6D2B637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Labeling 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85A2-5250-44EA-9C11-360565BC5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452830" cy="3678303"/>
          </a:xfrm>
        </p:spPr>
        <p:txBody>
          <a:bodyPr/>
          <a:lstStyle/>
          <a:p>
            <a:pPr marL="305435" indent="-305435"/>
            <a:r>
              <a:rPr lang="en-US"/>
              <a:t>Directly labeling in vector space.</a:t>
            </a:r>
          </a:p>
          <a:p>
            <a:pPr marL="305435" indent="-305435"/>
            <a:r>
              <a:rPr lang="en-US"/>
              <a:t>This is a reconstruction of the ground plane on which the car drove.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05F4A89-5053-41FD-956E-A255CBB0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78" y="1996296"/>
            <a:ext cx="5509985" cy="459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9027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AA5B70-631E-4F47-874A-FBE55E5170D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F1C31AD-A7B7-4945-9E95-3D67796743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4D6DDB-133E-44E2-B636-39185D690A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</Words>
  <Application>Microsoft Office PowerPoint</Application>
  <PresentationFormat>Widescreen</PresentationFormat>
  <Paragraphs>15</Paragraphs>
  <Slides>71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Dividend</vt:lpstr>
      <vt:lpstr>Telsa Autopilot</vt:lpstr>
      <vt:lpstr>overview</vt:lpstr>
      <vt:lpstr>Acknowledgement and Reference</vt:lpstr>
      <vt:lpstr>Data</vt:lpstr>
      <vt:lpstr>topics</vt:lpstr>
      <vt:lpstr>Labeling history</vt:lpstr>
      <vt:lpstr>Vertical integration</vt:lpstr>
      <vt:lpstr>Image space labeling</vt:lpstr>
      <vt:lpstr>Labeling  </vt:lpstr>
      <vt:lpstr>Human/computer collaboration</vt:lpstr>
      <vt:lpstr>Auto labeling</vt:lpstr>
      <vt:lpstr>Life of a clip</vt:lpstr>
      <vt:lpstr>Clip processing</vt:lpstr>
      <vt:lpstr>Road identification</vt:lpstr>
      <vt:lpstr>points</vt:lpstr>
      <vt:lpstr>Reconstructing the road</vt:lpstr>
      <vt:lpstr>Reconstruct the road from a single car</vt:lpstr>
      <vt:lpstr>Collect different trips in the same location</vt:lpstr>
      <vt:lpstr>Combined Trips</vt:lpstr>
      <vt:lpstr>Wall, barriers, etc.</vt:lpstr>
      <vt:lpstr>Occuled actors</vt:lpstr>
      <vt:lpstr>Combined</vt:lpstr>
      <vt:lpstr>No radar</vt:lpstr>
      <vt:lpstr>Similar events</vt:lpstr>
      <vt:lpstr>vehicle persistence</vt:lpstr>
      <vt:lpstr>simulation</vt:lpstr>
      <vt:lpstr>Perfect labels</vt:lpstr>
      <vt:lpstr>Why simulation</vt:lpstr>
      <vt:lpstr>Accurate camera simulation</vt:lpstr>
      <vt:lpstr>Photorealistic</vt:lpstr>
      <vt:lpstr>Diverse actors and location</vt:lpstr>
      <vt:lpstr>Scene generaton</vt:lpstr>
      <vt:lpstr>Real -&gt; Synthetic</vt:lpstr>
      <vt:lpstr>Enhance with neural render</vt:lpstr>
      <vt:lpstr>Simulation today</vt:lpstr>
      <vt:lpstr>Future simulation</vt:lpstr>
      <vt:lpstr>Scaling data generation</vt:lpstr>
      <vt:lpstr>Hardware integration</vt:lpstr>
      <vt:lpstr>Neural net compiler</vt:lpstr>
      <vt:lpstr>Two compute engines</vt:lpstr>
      <vt:lpstr>AI Evaluation Infrastructure</vt:lpstr>
      <vt:lpstr>tools</vt:lpstr>
      <vt:lpstr>Training compute</vt:lpstr>
      <vt:lpstr>Introducing Dojo</vt:lpstr>
      <vt:lpstr>goals</vt:lpstr>
      <vt:lpstr>Distributed compute architecture</vt:lpstr>
      <vt:lpstr>Dojo architecture</vt:lpstr>
      <vt:lpstr>Performance and all levels</vt:lpstr>
      <vt:lpstr>Training node</vt:lpstr>
      <vt:lpstr>Optimizing bandwith and latency</vt:lpstr>
      <vt:lpstr>High-performance training node</vt:lpstr>
      <vt:lpstr>Packing a punch</vt:lpstr>
      <vt:lpstr>architecture</vt:lpstr>
      <vt:lpstr>modular</vt:lpstr>
      <vt:lpstr>Compute array</vt:lpstr>
      <vt:lpstr>I/o ring</vt:lpstr>
      <vt:lpstr>D1 chip</vt:lpstr>
      <vt:lpstr>D1 chip excels</vt:lpstr>
      <vt:lpstr>Super scale</vt:lpstr>
      <vt:lpstr>Dojo at scale</vt:lpstr>
      <vt:lpstr>Training tile</vt:lpstr>
      <vt:lpstr>Power delivery</vt:lpstr>
      <vt:lpstr>Training tile</vt:lpstr>
      <vt:lpstr>First functional tile</vt:lpstr>
      <vt:lpstr>Sample training matrix</vt:lpstr>
      <vt:lpstr>Logical view of the system</vt:lpstr>
      <vt:lpstr>How does a user leverage this system?</vt:lpstr>
      <vt:lpstr>Dojo compiler engine</vt:lpstr>
      <vt:lpstr>Software stack</vt:lpstr>
      <vt:lpstr>Fastest AI Training computer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design</dc:title>
  <dc:creator/>
  <cp:lastModifiedBy/>
  <cp:revision>1068</cp:revision>
  <dcterms:created xsi:type="dcterms:W3CDTF">2021-09-29T14:44:29Z</dcterms:created>
  <dcterms:modified xsi:type="dcterms:W3CDTF">2023-03-25T18:34:37Z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